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CA46AF-A43D-4C7C-8404-A3B2C2BFB165}">
  <a:tblStyle styleId="{60CA46AF-A43D-4C7C-8404-A3B2C2BFB1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Nesterov accelerated gradient (NAG) is superior to vanilla momentum → nadam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f6e6cdc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f6e6cdc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f6e6cdc5d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f6e6cdc5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f6e6cdc5d_3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af6e6cdc5d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6e6cdc5d_3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f6e6cdc5d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https://machinelearningmastery.com/how-to-configure-image-data-augmentation-when-training-deep-learning-neural-networks/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6e6cdc5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6e6cdc5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wanderdust/skin-lesion-analysis-toward-melanoma-detection" TargetMode="External"/><Relationship Id="rId4" Type="http://schemas.openxmlformats.org/officeDocument/2006/relationships/hyperlink" Target="https://arxiv.org/pdf/1710.05006.pdf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cancer.org/cancer/melanoma-skin-cancer/about/what-is-melanoma.html" TargetMode="External"/><Relationship Id="rId4" Type="http://schemas.openxmlformats.org/officeDocument/2006/relationships/hyperlink" Target="https://www.mayoclinic.org/diseases-conditions/melanoma/symptoms-causes/syc-2037488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chinelearningmastery.com/how-to-configure-image-data-augmentation-when-training-deep-learning-neural-network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wanderdust/skin-lesion-analysis-toward-melanoma-detection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20524" y="356429"/>
            <a:ext cx="50949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" sz="5000">
                <a:highlight>
                  <a:srgbClr val="FF0000"/>
                </a:highlight>
              </a:rPr>
              <a:t>Melanoma</a:t>
            </a: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 Classification</a:t>
            </a:r>
            <a:endParaRPr b="1" i="1" sz="5000">
              <a:highlight>
                <a:srgbClr val="FF00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" sz="5000">
                <a:highlight>
                  <a:srgbClr val="FF0000"/>
                </a:highlight>
              </a:rPr>
              <a:t>Using DenseNet</a:t>
            </a: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 </a:t>
            </a:r>
            <a:endParaRPr b="1" i="1" sz="5000">
              <a:highlight>
                <a:srgbClr val="FF0000"/>
              </a:highlight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20524" y="3710151"/>
            <a:ext cx="5094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Ramiz Akhtar (rsa5wj), Rayaan Faruqi (raf9dz), and Kunaal Sarnaik (kss7yy)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October 11th, 2020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Contributions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10525" y="1580675"/>
            <a:ext cx="7635900" cy="3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Demonstrates use of a DenseNet for melanoma classification, on a small and disproportionate data set, with highly downsampled images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Displays effectiveness of Keras automated data augmentation and DenseNet architecture in compensating for these factors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Tuned DenseNet architecture’s hyperparameters to further advance work on accurately classifying nevus skin, melanoma, and seborrheic keratosis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Advancing work on biomedical image classification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Displayed effectiveness of the cutting-edge DenseNet model versus a more traditional CNN model (see </a:t>
            </a: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Appendix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137525" y="4060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Data Summary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328575" y="1623725"/>
            <a:ext cx="40896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Dataset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→ 2750 images of the three outcomes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Provided as a publicly available dermoscopy dataset by </a:t>
            </a: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the International Skin Imaging Archive (ISIC)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2018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Sourced from “leading clinical centers internationally from a variety of devices used at each center”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5" name="Google Shape;205;p23"/>
          <p:cNvGraphicFramePr/>
          <p:nvPr/>
        </p:nvGraphicFramePr>
        <p:xfrm>
          <a:off x="5162750" y="289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{60CA46AF-A43D-4C7C-8404-A3B2C2BFB165}</a:tableStyleId>
              </a:tblPr>
              <a:tblGrid>
                <a:gridCol w="968550"/>
                <a:gridCol w="968550"/>
                <a:gridCol w="968550"/>
                <a:gridCol w="968550"/>
              </a:tblGrid>
              <a:tr h="100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0000"/>
                          </a:solidFill>
                        </a:rPr>
                        <a:t>Distribution of Split Data by Class (Frequency)</a:t>
                      </a:r>
                      <a:endParaRPr b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73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Nevus</a:t>
                      </a:r>
                      <a:endParaRPr i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Melanoma</a:t>
                      </a:r>
                      <a:endParaRPr i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Seborrheic Keratosis (SBRK)</a:t>
                      </a:r>
                      <a:endParaRPr i="1" sz="13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Training</a:t>
                      </a:r>
                      <a:endParaRPr i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1372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374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254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Validation</a:t>
                      </a:r>
                      <a:endParaRPr i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78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30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42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0000"/>
                          </a:solidFill>
                        </a:rPr>
                        <a:t>Testing</a:t>
                      </a:r>
                      <a:endParaRPr i="1"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393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117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90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525" y="497850"/>
            <a:ext cx="3416425" cy="2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Experimental Results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287675" y="1461800"/>
            <a:ext cx="48162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best results were for a DenseNet architecture with a growth rate of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and hyperparameters as follows: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nadam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1e-05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Validation accuracy: 64.66%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Testing Accuracy: 60%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DenseNet or traditional CNN  architectures were either too low in accuracy or not generalizable enough for practical use (see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Appendix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results from other architectures)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300" y="1247438"/>
            <a:ext cx="3071334" cy="266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 rotWithShape="1">
          <a:blip r:embed="rId4">
            <a:alphaModFix/>
          </a:blip>
          <a:srcRect b="18376" l="0" r="0" t="25459"/>
          <a:stretch/>
        </p:blipFill>
        <p:spPr>
          <a:xfrm>
            <a:off x="3862975" y="4048175"/>
            <a:ext cx="5099351" cy="8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349200" y="4061125"/>
            <a:ext cx="3298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MEL and SBRK precision and recall/sensitivity values. Moderately high specificity values for MEL and SBRK. 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highlight>
                  <a:srgbClr val="FF0000"/>
                </a:highlight>
              </a:rPr>
              <a:t>Experimental Results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5" y="1595175"/>
            <a:ext cx="4306341" cy="2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50" y="1574850"/>
            <a:ext cx="4306350" cy="293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Experimental Analysis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69075" y="1513225"/>
            <a:ext cx="79413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model is not fit for practical use in melanoma classification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odel needs additional training and refinement →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recall, precision, and insufficiently high values for specificity in MEL and SBRK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Insufficiently high specificity → model frequently misclassifies image as either MEL or SBRK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Recall and precision → model frequently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misclassified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 image (high false negative rate)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DenseNet model performed admirably given skewed, heavily downsampled dataset and computational power restrictions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Traditional CNN model heavily overfit for NEV classification due to overrepresentation of Nevus samples in the training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DenseNet architecture was somewhat able to compensate for this imbalance in training data.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18375" y="393750"/>
            <a:ext cx="7499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Conclusion </a:t>
            </a:r>
            <a:r>
              <a:rPr b="1" i="1" lang="en" sz="4000">
                <a:highlight>
                  <a:srgbClr val="FF0000"/>
                </a:highlight>
              </a:rPr>
              <a:t>&amp;</a:t>
            </a: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 Future Work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536250" y="1611950"/>
            <a:ext cx="80715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Conclusions: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DenseNet performed admirably despite computational and dataset limitations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Appears well suited for imbalanced data and restricted computational power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Traditional CNN severely underfit melanoma and seborrheic keratosis images (see 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Appendix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), most likely due to disproportionate number of nevus samples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Future Work: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UNET model architecture, assigning labels for each pixel in an image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 application of DenseNet with a larger and more balanced dataset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computational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power (i.e. more GPU power, RAM, etc.) to reduce downsampling of image data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References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Glazer AM, Winkelmann RR, Farberg AS, Rigel DS. Analysis of Trends in US Melanoma Incidence and Mortality. JAMA Dermatol. 2017;153(2):225. doi:10.1001/jamadermatol.2016.4512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American Cancer Society. What Is Melanoma Skin Cancer? | What Is Melanoma? Published August 14, 2019. Accessed October 11, 2020.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https://www.cancer.org/cancer/melanoma-skin-cancer/about/what-is-melanoma.html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Melanoma - Symptoms and causes. Mayo Clinic. Accessed October 11, 2020.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https://www.mayoclinic.org/diseases-conditions/melanoma/symptoms-causes/syc-20374884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Esteva A, Kuprel B, Novoa RA, et al. Dermatologist-level classification of skin cancer with deep neural networks. Nature. 2017;542(7639):115-118. doi:10.1038/nature21056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Chan S, Reddy V, Myers B, Thibodeaux Q, Brownstone N, Liao W. Machine Learning in Dermatology: Current Applications, Opportunities, and Limitations. Dermatol Ther. 2020;10(3):365-386. doi:10.1007/s13555-020-00372-0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References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Ray R, Abdullah AA, Mallick DK, Ranjan Dash S. Classification of Benign and Malignant Breast Cancer using Supervised Machine Learning Algorithms Based on Image and Numeric Datasets. J Phys Conf Ser. 2019;1372:012062. doi:10.1088/1742-6596/1372/1/012062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Dhahri H, Al Maghayreh E, Mahmood A, Elkilani W, Faisal Nagi M. Automated Breast Cancer Diagnosis Based on Machine Learning Algorithms. Journal of Healthcare Engineering. doi:https://doi.org/10.1155/2019/4253641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Genomic Classification of Cutaneous Melanoma. Cell. 2015;161(7):1681-1696. doi:10.1016/j.cell.2015.05.044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Brownlee J. How to Configure Image Data Augmentation in Keras. Machine Learning Mastery. Published April 11, 2019. Accessed December 3, 2020.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https://machinelearningmastery.com/how-to-configure-image-data-augmentation-when-training-deep-learning-neural-networks/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Appendix:</a:t>
            </a: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 </a:t>
            </a:r>
            <a:r>
              <a:rPr b="1" i="1" lang="en" sz="4000">
                <a:highlight>
                  <a:srgbClr val="FF0000"/>
                </a:highlight>
              </a:rPr>
              <a:t>Other Models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87675" y="1461800"/>
            <a:ext cx="48162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results were for a DenseNet architecture with a growth rate of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and hyperparameters as follows: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nadam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1e-05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Validation accuracy: 66.0%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Testing Accuracy: 57.5%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349200" y="4061125"/>
            <a:ext cx="3298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775" y="1439350"/>
            <a:ext cx="2830787" cy="243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825" y="4006387"/>
            <a:ext cx="5247725" cy="10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Appendix:</a:t>
            </a: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 </a:t>
            </a:r>
            <a:r>
              <a:rPr b="1" i="1" lang="en" sz="4000">
                <a:highlight>
                  <a:srgbClr val="FF0000"/>
                </a:highlight>
              </a:rPr>
              <a:t>Other Models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287675" y="1461800"/>
            <a:ext cx="48162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results were for a DenseNet architecture with a growth rate of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and hyperparameters as follows: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nadam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1e-04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Validation accuracy: 68.0%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Testing Accuracy: 62.5%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model was not chosen to be the best model as it performed extremely poorly in classifying melanoma.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49200" y="4061125"/>
            <a:ext cx="3298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759" y="4048176"/>
            <a:ext cx="507916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600" y="1460250"/>
            <a:ext cx="2848328" cy="243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511100" y="4282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Motivation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59225" y="1450175"/>
            <a:ext cx="5801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b="1" lang="en">
                <a:solidFill>
                  <a:srgbClr val="FF0000"/>
                </a:solidFill>
              </a:rPr>
              <a:t>What is the difference between the two images on the right</a:t>
            </a:r>
            <a:r>
              <a:rPr lang="en">
                <a:solidFill>
                  <a:srgbClr val="FF0000"/>
                </a:solidFill>
              </a:rPr>
              <a:t>?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 - Melanoma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Bottom - Typical skin mole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Extremely difficult to differentiate which one is which</a:t>
            </a:r>
            <a:endParaRPr i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estimated 76,380 Americans will be diagnosed with an invasive melanoma</a:t>
            </a:r>
            <a:r>
              <a:rPr baseline="30000" lang="en"/>
              <a:t>1</a:t>
            </a:r>
            <a:endParaRPr baseline="300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While melanoma is less common than other skin cancers, it is more likely to metastasize relative to other types of skin cancers.</a:t>
            </a:r>
            <a:r>
              <a:rPr baseline="30000" lang="en"/>
              <a:t>2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What if there was a way to classify this early on?</a:t>
            </a:r>
            <a:endParaRPr i="1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i="1" lang="en"/>
              <a:t>In the safety and comfort of one’s own home (i.e., without having to obtain an expensive clinical diagnosis in person)</a:t>
            </a:r>
            <a:endParaRPr i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Providing such diagnostic information via a smartphone applications makes early detection both more feasible, accessible, and economical!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likelihood of successful treatment outcome(s)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Ease of Use, Operability, and Accessibility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Raises awareness of a serious disease that affects the lives of many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875" y="153948"/>
            <a:ext cx="2322675" cy="15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925" y="1869988"/>
            <a:ext cx="2056574" cy="308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Appendix:</a:t>
            </a: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 </a:t>
            </a:r>
            <a:r>
              <a:rPr b="1" i="1" lang="en" sz="4000">
                <a:highlight>
                  <a:srgbClr val="FF0000"/>
                </a:highlight>
              </a:rPr>
              <a:t>Other Models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287675" y="1461800"/>
            <a:ext cx="48162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results were for a traditional CNN  architecture with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batch_size, epochs = 8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and hyperparameters as follows: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adamax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0.0001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Validation accuracy: 52.66%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Testing Accuracy: 65.0%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model was not chosen to be the best model as it was overfit for NEV classifications .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800" y="1460250"/>
            <a:ext cx="2823129" cy="243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4572000" y="4182150"/>
            <a:ext cx="4242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Statline with specificity, recall, precision, etc. not shown due to floating point division by zero error.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Background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675375" y="1509625"/>
            <a:ext cx="53205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What is Melanoma?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 the Mayo Clinic, melanoma is the most serious type of skin cancer</a:t>
            </a:r>
            <a:r>
              <a:rPr baseline="30000" lang="en"/>
              <a:t>3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Develops in the melanocytes → The cells that gives one’s skin its pigmentation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Why is hard to diagnose?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develop anywhere on the body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melanoma cells still make melanin → usually brown or black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However, some melanomas do not make melanin → can appear pink, tan, or white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What are the clinical, financial, and psychosocial implications of a late diagnosis?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Clinical → Harder to manage melanoma progression in later stages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Financial → Higher cost of emergent operations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Psychosocial → Withdrawal from activities, avolition, and dysphoria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675" y="595550"/>
            <a:ext cx="2654326" cy="21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963" y="3045450"/>
            <a:ext cx="2947749" cy="16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511125" y="4971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Related Work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603600" y="1522475"/>
            <a:ext cx="82602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Esteva et al. demonstrated dermatologist level classification of skin cancer with machine learning techniques, specifically a deep convolutional neural network (CNN)</a:t>
            </a:r>
            <a:r>
              <a:rPr baseline="30000" lang="en" sz="1400"/>
              <a:t>4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addition to disease classification via images, as mentioned above, Chan et al. lists</a:t>
            </a:r>
            <a:r>
              <a:rPr baseline="30000" lang="en" sz="1400"/>
              <a:t>5</a:t>
            </a:r>
            <a:r>
              <a:rPr lang="en" sz="1400"/>
              <a:t> </a:t>
            </a:r>
            <a:endParaRPr sz="14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Disease classification using dermatopathology images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Assessment of skin disease using mobile applications and personal monitoring devices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Facilitation of larger scale dermatological and epidemiological research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Precision medicine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Substantial research has been funded to classify breast cancer tumors based on size and malignancy</a:t>
            </a:r>
            <a:endParaRPr sz="14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Ray et. al. utilized a supervised machine learning approach to classify BC tumors based on both image and numeric datasets</a:t>
            </a:r>
            <a:r>
              <a:rPr baseline="30000" lang="en" sz="1200"/>
              <a:t>6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Dhahri et. al. optimized automated BC tumor classifiers using kNN, Random Forest, AdaBoost, etc.</a:t>
            </a:r>
            <a:r>
              <a:rPr baseline="30000" lang="en" sz="1200"/>
              <a:t>7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Relevant melanoma classification models based on </a:t>
            </a:r>
            <a:r>
              <a:rPr i="1" lang="en" sz="1200"/>
              <a:t>numeric </a:t>
            </a:r>
            <a:r>
              <a:rPr lang="en" sz="1200"/>
              <a:t>data and </a:t>
            </a:r>
            <a:r>
              <a:rPr i="1" lang="en" sz="1200"/>
              <a:t>genomic </a:t>
            </a:r>
            <a:r>
              <a:rPr lang="en" sz="1200"/>
              <a:t>data conducted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Current need: </a:t>
            </a:r>
            <a:r>
              <a:rPr i="1" lang="en" sz="1200"/>
              <a:t>IMAGE DATA! </a:t>
            </a:r>
            <a:r>
              <a:rPr baseline="30000" lang="en" sz="1200"/>
              <a:t>8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Claim/Target Task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 rot="164">
            <a:off x="369850" y="1543475"/>
            <a:ext cx="62829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Using supervised multi-class classification to train and validate a model that can robustly distinguish the properties of a skin image as either:</a:t>
            </a:r>
            <a:endParaRPr b="1" sz="20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Melanoma </a:t>
            </a:r>
            <a:r>
              <a:rPr lang="en" sz="600">
                <a:solidFill>
                  <a:srgbClr val="FF0000"/>
                </a:solidFill>
              </a:rPr>
              <a:t>(top)</a:t>
            </a:r>
            <a:endParaRPr sz="800">
              <a:solidFill>
                <a:srgbClr val="FF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Non-melanoma skin (nevus) </a:t>
            </a:r>
            <a:r>
              <a:rPr lang="en" sz="600">
                <a:solidFill>
                  <a:srgbClr val="FF0000"/>
                </a:solidFill>
              </a:rPr>
              <a:t>(middle)</a:t>
            </a:r>
            <a:endParaRPr sz="1600">
              <a:solidFill>
                <a:srgbClr val="FF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Seborrheic Keratosis </a:t>
            </a:r>
            <a:r>
              <a:rPr lang="en" sz="600">
                <a:solidFill>
                  <a:srgbClr val="FF0000"/>
                </a:solidFill>
              </a:rPr>
              <a:t>(bottom)</a:t>
            </a:r>
            <a:endParaRPr sz="1400">
              <a:solidFill>
                <a:srgbClr val="FF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/>
              <a:t>Dataset being utilized (2750 images of the three outcomes) : </a:t>
            </a: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https://www.kaggle.com/wanderdust/skin-lesion-analysis-toward-melanoma-detection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100"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076" y="1307849"/>
            <a:ext cx="2067750" cy="11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5075" y="2571756"/>
            <a:ext cx="2067749" cy="116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9534" y="3837225"/>
            <a:ext cx="2118826" cy="11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Intuitive Figure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452061"/>
            <a:ext cx="6558742" cy="342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Proposed Solution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 rot="207">
            <a:off x="427711" y="1504750"/>
            <a:ext cx="49878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600"/>
              <a:t>A DenseNet implemented with Keras using a TensorFlow backend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400"/>
              <a:t>Consists of dense blocks with internal convolutional layers, followed by a transition layer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400" u="sng"/>
              <a:t>Dense Blocks:</a:t>
            </a:r>
            <a:r>
              <a:rPr lang="en" sz="1400"/>
              <a:t> Internal convolutional layers each consecutively connected to one another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400" u="sng"/>
              <a:t>Convolutional Layer:</a:t>
            </a:r>
            <a:r>
              <a:rPr lang="en" sz="1400"/>
              <a:t> Batch normalization of data → ReLU activation → ending with a 3x3 convolution. Dropout of 0.2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400" u="sng"/>
              <a:t>Transition Layer:</a:t>
            </a:r>
            <a:r>
              <a:rPr lang="en" sz="1400"/>
              <a:t>  Another convolutional layer, except ending with a 1x1 convolution instead of 3x3</a:t>
            </a:r>
            <a:r>
              <a:rPr lang="en" sz="1400"/>
              <a:t>, and</a:t>
            </a:r>
            <a:r>
              <a:rPr lang="en" sz="1400"/>
              <a:t> </a:t>
            </a:r>
            <a:r>
              <a:rPr lang="en" sz="1400"/>
              <a:t>e</a:t>
            </a:r>
            <a:r>
              <a:rPr lang="en" sz="1400"/>
              <a:t>nding with a max pooling layer</a:t>
            </a:r>
            <a:endParaRPr sz="2000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425" y="1132474"/>
            <a:ext cx="3300828" cy="23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5564425" y="3509100"/>
            <a:ext cx="33009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architecture visualization for a sing</a:t>
            </a:r>
            <a:r>
              <a:rPr i="1" lang="en">
                <a:solidFill>
                  <a:schemeClr val="lt1"/>
                </a:solidFill>
              </a:rPr>
              <a:t>le 5-layer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>
                <a:solidFill>
                  <a:schemeClr val="lt1"/>
                </a:solidFill>
              </a:rPr>
              <a:t>dense block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i="1" lang="en">
                <a:solidFill>
                  <a:schemeClr val="lt1"/>
                </a:solidFill>
              </a:rPr>
              <a:t>4 convolutional layers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each consisting of </a:t>
            </a:r>
            <a:r>
              <a:rPr i="1" lang="en">
                <a:solidFill>
                  <a:schemeClr val="lt1"/>
                </a:solidFill>
              </a:rPr>
              <a:t>batch normalization, ReLU activation, and 3x3 convolution.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>
                <a:solidFill>
                  <a:schemeClr val="lt1"/>
                </a:solidFill>
              </a:rPr>
              <a:t>T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erminat</a:t>
            </a:r>
            <a:r>
              <a:rPr i="1" lang="en">
                <a:solidFill>
                  <a:schemeClr val="lt1"/>
                </a:solidFill>
              </a:rPr>
              <a:t>es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with a transition </a:t>
            </a:r>
            <a:r>
              <a:rPr i="1" lang="en">
                <a:solidFill>
                  <a:schemeClr val="lt1"/>
                </a:solidFill>
              </a:rPr>
              <a:t>layer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1" i="1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solidFill>
                  <a:schemeClr val="lt1"/>
                </a:solidFill>
                <a:highlight>
                  <a:srgbClr val="FF0000"/>
                </a:highlight>
              </a:rPr>
              <a:t>Implementation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455550" y="1307850"/>
            <a:ext cx="84054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Preprocessing: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Images resized → from median size of </a:t>
            </a:r>
            <a:r>
              <a:rPr b="1"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3008 x 2000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b="1"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128x128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Extreme downsampling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 pixel normalization →  floating point (0, 1)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Keras ImageDataGenerator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Automatically scales, performs vertical/horizontal flipping, rotation, modifies brightness,  and randomly zooms in on images within the dataset</a:t>
            </a:r>
            <a:r>
              <a:rPr baseline="30000"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aseline="30000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Model: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 dense blocks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 convolutional layers within each dense block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single transition layer after each dense block, including a 1x1 convolution bottleneck layer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Batch size = 12   ;    Epochs = 12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Why DenseNet?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Compact internal representations that allow for reduced feature redundancy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Each layer receives all preceding layers as input → more diversified features with richer patterns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Maintains lower complexity features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Smoother decision making boundaries → </a:t>
            </a:r>
            <a:r>
              <a:rPr b="1"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performs well with insufficient training data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150"/>
            <a:ext cx="8839201" cy="32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18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" sz="4000">
                <a:highlight>
                  <a:srgbClr val="FF0000"/>
                </a:highlight>
              </a:rPr>
              <a:t>Model Architecture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